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Lst>
  <p:notesMasterIdLst>
    <p:notesMasterId r:id="rId11"/>
  </p:notesMasterIdLst>
  <p:sldIdLst>
    <p:sldId id="454" r:id="rId5"/>
    <p:sldId id="455" r:id="rId6"/>
    <p:sldId id="458" r:id="rId7"/>
    <p:sldId id="457" r:id="rId8"/>
    <p:sldId id="459" r:id="rId9"/>
    <p:sldId id="460"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CC"/>
    <a:srgbClr val="FFFF00"/>
    <a:srgbClr val="00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591" autoAdjust="0"/>
  </p:normalViewPr>
  <p:slideViewPr>
    <p:cSldViewPr>
      <p:cViewPr>
        <p:scale>
          <a:sx n="112" d="100"/>
          <a:sy n="112" d="100"/>
        </p:scale>
        <p:origin x="-123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889" tIns="46444" rIns="92889" bIns="46444"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2889" tIns="46444" rIns="92889" bIns="46444" rtlCol="0"/>
          <a:lstStyle>
            <a:lvl1pPr algn="r">
              <a:defRPr sz="1200"/>
            </a:lvl1pPr>
          </a:lstStyle>
          <a:p>
            <a:fld id="{47802B59-CA50-4283-8B53-B06FA28FE7F4}" type="datetimeFigureOut">
              <a:rPr lang="en-US" smtClean="0"/>
              <a:pPr/>
              <a:t>8/19/2015</a:t>
            </a:fld>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2889" tIns="46444" rIns="92889" bIns="46444" rtlCol="0" anchor="ctr"/>
          <a:lstStyle/>
          <a:p>
            <a:endParaRPr lang="en-US" dirty="0"/>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2889" tIns="46444" rIns="92889" bIns="464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43343" cy="465455"/>
          </a:xfrm>
          <a:prstGeom prst="rect">
            <a:avLst/>
          </a:prstGeom>
        </p:spPr>
        <p:txBody>
          <a:bodyPr vert="horz" lIns="92889" tIns="46444" rIns="92889" bIns="464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2889" tIns="46444" rIns="92889" bIns="46444" rtlCol="0" anchor="b"/>
          <a:lstStyle>
            <a:lvl1pPr algn="r">
              <a:defRPr sz="1200"/>
            </a:lvl1pPr>
          </a:lstStyle>
          <a:p>
            <a:fld id="{6C574044-705B-4BA9-9528-EF24541C28D0}" type="slidenum">
              <a:rPr lang="en-US" smtClean="0"/>
              <a:pPr/>
              <a:t>‹#›</a:t>
            </a:fld>
            <a:endParaRPr lang="en-US" dirty="0"/>
          </a:p>
        </p:txBody>
      </p:sp>
    </p:spTree>
    <p:extLst>
      <p:ext uri="{BB962C8B-B14F-4D97-AF65-F5344CB8AC3E}">
        <p14:creationId xmlns:p14="http://schemas.microsoft.com/office/powerpoint/2010/main" val="1552138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pic>
        <p:nvPicPr>
          <p:cNvPr id="5" name="Picture 4" descr="PPTCoverBkgrd1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9" name="Picture 8" descr="Lineage_Vector_Small_BlackRed_Tagline.png"/>
          <p:cNvPicPr>
            <a:picLocks noChangeAspect="1"/>
          </p:cNvPicPr>
          <p:nvPr userDrawn="1"/>
        </p:nvPicPr>
        <p:blipFill>
          <a:blip r:embed="rId3" cstate="print"/>
          <a:stretch>
            <a:fillRect/>
          </a:stretch>
        </p:blipFill>
        <p:spPr>
          <a:xfrm>
            <a:off x="1143000" y="661988"/>
            <a:ext cx="4606395" cy="998866"/>
          </a:xfrm>
          <a:prstGeom prst="rect">
            <a:avLst/>
          </a:prstGeom>
        </p:spPr>
      </p:pic>
      <p:pic>
        <p:nvPicPr>
          <p:cNvPr id="8" name="Picture 7" descr="AMRDEC.png"/>
          <p:cNvPicPr>
            <a:picLocks noChangeAspect="1"/>
          </p:cNvPicPr>
          <p:nvPr userDrawn="1"/>
        </p:nvPicPr>
        <p:blipFill>
          <a:blip r:embed="rId4" cstate="print"/>
          <a:stretch>
            <a:fillRect/>
          </a:stretch>
        </p:blipFill>
        <p:spPr>
          <a:xfrm>
            <a:off x="6324600" y="829319"/>
            <a:ext cx="2218774" cy="668097"/>
          </a:xfrm>
          <a:prstGeom prst="rect">
            <a:avLst/>
          </a:prstGeom>
        </p:spPr>
      </p:pic>
      <p:sp>
        <p:nvSpPr>
          <p:cNvPr id="11" name="Footer Placeholder 16"/>
          <p:cNvSpPr txBox="1">
            <a:spLocks/>
          </p:cNvSpPr>
          <p:nvPr userDrawn="1"/>
        </p:nvSpPr>
        <p:spPr>
          <a:xfrm>
            <a:off x="-17930" y="-29528"/>
            <a:ext cx="9144000" cy="231776"/>
          </a:xfrm>
          <a:prstGeom prst="rect">
            <a:avLst/>
          </a:prstGeom>
        </p:spPr>
        <p:txBody>
          <a:bodyPr/>
          <a:lstStyle/>
          <a:p>
            <a:pPr algn="ctr">
              <a:defRPr/>
            </a:pPr>
            <a:endParaRPr lang="en-US" sz="1000" b="1" dirty="0">
              <a:solidFill>
                <a:srgbClr val="000000"/>
              </a:solidFill>
              <a:latin typeface="Arial" pitchFamily="34" charset="0"/>
              <a:ea typeface="MS PGothic" pitchFamily="34" charset="-128"/>
              <a:cs typeface="Arial" pitchFamily="34" charset="0"/>
            </a:endParaRPr>
          </a:p>
        </p:txBody>
      </p:sp>
      <p:sp>
        <p:nvSpPr>
          <p:cNvPr id="12" name="Footer Placeholder 16"/>
          <p:cNvSpPr txBox="1">
            <a:spLocks/>
          </p:cNvSpPr>
          <p:nvPr userDrawn="1"/>
        </p:nvSpPr>
        <p:spPr>
          <a:xfrm>
            <a:off x="0" y="6629400"/>
            <a:ext cx="2743200" cy="228600"/>
          </a:xfrm>
          <a:prstGeom prst="rect">
            <a:avLst/>
          </a:prstGeom>
        </p:spPr>
        <p:txBody>
          <a:bodyPr/>
          <a:lstStyle/>
          <a:p>
            <a:pPr>
              <a:defRPr/>
            </a:pPr>
            <a:endParaRPr lang="en-US" sz="1000" b="1" dirty="0">
              <a:solidFill>
                <a:srgbClr val="000000"/>
              </a:solidFill>
              <a:latin typeface="Arial" pitchFamily="34" charset="0"/>
              <a:ea typeface="MS PGothic" pitchFamily="34" charset="-128"/>
              <a:cs typeface="Arial" pitchFamily="34" charset="0"/>
            </a:endParaRPr>
          </a:p>
        </p:txBody>
      </p:sp>
      <p:sp>
        <p:nvSpPr>
          <p:cNvPr id="16" name="Title 15"/>
          <p:cNvSpPr>
            <a:spLocks noGrp="1"/>
          </p:cNvSpPr>
          <p:nvPr>
            <p:ph type="title"/>
          </p:nvPr>
        </p:nvSpPr>
        <p:spPr>
          <a:xfrm>
            <a:off x="381000" y="2895600"/>
            <a:ext cx="8229600" cy="1143000"/>
          </a:xfrm>
          <a:prstGeom prst="rect">
            <a:avLst/>
          </a:prstGeom>
        </p:spPr>
        <p:txBody>
          <a:bodyPr/>
          <a:lstStyle>
            <a:lvl1pPr>
              <a:defRPr sz="3200">
                <a:solidFill>
                  <a:schemeClr val="tx1"/>
                </a:solidFill>
                <a:latin typeface="+mn-lt"/>
              </a:defRPr>
            </a:lvl1pPr>
          </a:lstStyle>
          <a:p>
            <a:r>
              <a:rPr lang="en-US" dirty="0" smtClean="0"/>
              <a:t>Click to edit Master title style</a:t>
            </a:r>
            <a:endParaRPr lang="en-US" dirty="0"/>
          </a:p>
        </p:txBody>
      </p:sp>
      <p:sp>
        <p:nvSpPr>
          <p:cNvPr id="18" name="Text Placeholder 17"/>
          <p:cNvSpPr>
            <a:spLocks noGrp="1"/>
          </p:cNvSpPr>
          <p:nvPr>
            <p:ph type="body" sz="quarter" idx="10" hasCustomPrompt="1"/>
          </p:nvPr>
        </p:nvSpPr>
        <p:spPr>
          <a:xfrm>
            <a:off x="6324600" y="0"/>
            <a:ext cx="2819400" cy="685800"/>
          </a:xfrm>
          <a:prstGeom prst="rect">
            <a:avLst/>
          </a:prstGeom>
        </p:spPr>
        <p:txBody>
          <a:bodyPr/>
          <a:lstStyle>
            <a:lvl1pPr algn="r">
              <a:defRPr sz="1050" baseline="0">
                <a:latin typeface="+mn-lt"/>
              </a:defRPr>
            </a:lvl1pPr>
          </a:lstStyle>
          <a:p>
            <a:pPr lvl="0"/>
            <a:r>
              <a:rPr lang="en-US" dirty="0" smtClean="0"/>
              <a:t>Insert Distribution Statement Here</a:t>
            </a:r>
            <a:endParaRPr lang="en-US" dirty="0"/>
          </a:p>
        </p:txBody>
      </p:sp>
      <p:sp>
        <p:nvSpPr>
          <p:cNvPr id="20" name="Text Placeholder 19"/>
          <p:cNvSpPr>
            <a:spLocks noGrp="1"/>
          </p:cNvSpPr>
          <p:nvPr>
            <p:ph type="body" sz="quarter" idx="11" hasCustomPrompt="1"/>
          </p:nvPr>
        </p:nvSpPr>
        <p:spPr>
          <a:xfrm>
            <a:off x="3810000" y="5791200"/>
            <a:ext cx="5334000" cy="1066800"/>
          </a:xfrm>
          <a:prstGeom prst="rect">
            <a:avLst/>
          </a:prstGeom>
        </p:spPr>
        <p:txBody>
          <a:bodyPr/>
          <a:lstStyle>
            <a:lvl1pPr algn="ct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dirty="0" smtClean="0"/>
              <a:t>Name</a:t>
            </a:r>
          </a:p>
          <a:p>
            <a:pPr lvl="0"/>
            <a:r>
              <a:rPr lang="en-US" dirty="0" smtClean="0"/>
              <a:t>Rank</a:t>
            </a:r>
          </a:p>
          <a:p>
            <a:pPr lvl="0"/>
            <a:r>
              <a:rPr lang="en-US" dirty="0" smtClean="0"/>
              <a:t>Organization</a:t>
            </a:r>
            <a:endParaRPr lang="en-US" dirty="0"/>
          </a:p>
        </p:txBody>
      </p:sp>
    </p:spTree>
    <p:extLst>
      <p:ext uri="{BB962C8B-B14F-4D97-AF65-F5344CB8AC3E}">
        <p14:creationId xmlns:p14="http://schemas.microsoft.com/office/powerpoint/2010/main" val="1159183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2"/>
        </a:solidFill>
        <a:effectLst/>
      </p:bgPr>
    </p:bg>
    <p:spTree>
      <p:nvGrpSpPr>
        <p:cNvPr id="1" name=""/>
        <p:cNvGrpSpPr/>
        <p:nvPr/>
      </p:nvGrpSpPr>
      <p:grpSpPr>
        <a:xfrm>
          <a:off x="0" y="0"/>
          <a:ext cx="0" cy="0"/>
          <a:chOff x="0" y="0"/>
          <a:chExt cx="0" cy="0"/>
        </a:xfrm>
      </p:grpSpPr>
      <p:sp>
        <p:nvSpPr>
          <p:cNvPr id="2" name="Content Placeholder 4"/>
          <p:cNvSpPr>
            <a:spLocks noGrp="1"/>
          </p:cNvSpPr>
          <p:nvPr>
            <p:ph sz="quarter" idx="13"/>
          </p:nvPr>
        </p:nvSpPr>
        <p:spPr>
          <a:xfrm>
            <a:off x="152400" y="914400"/>
            <a:ext cx="8839200" cy="5638800"/>
          </a:xfrm>
          <a:prstGeom prst="rect">
            <a:avLst/>
          </a:prstGeom>
        </p:spPr>
        <p:txBody>
          <a:bodyPr/>
          <a:lstStyle>
            <a:lvl1pPr marL="227013" indent="-227013" algn="l" defTabSz="914400" rtl="0" eaLnBrk="1" latinLnBrk="0" hangingPunct="1">
              <a:spcBef>
                <a:spcPct val="20000"/>
              </a:spcBef>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514350" indent="-287338" algn="l" defTabSz="914400" rtl="0" eaLnBrk="1" latinLnBrk="0" hangingPunct="1">
              <a:spcBef>
                <a:spcPct val="20000"/>
              </a:spcBef>
              <a:buFont typeface="Arial" pitchFamily="34" charset="0"/>
              <a:defRPr lang="en-US" sz="2000" kern="1200" dirty="0" smtClean="0">
                <a:solidFill>
                  <a:schemeClr val="tx1"/>
                </a:solidFill>
                <a:latin typeface="Arial" pitchFamily="34" charset="0"/>
                <a:ea typeface="+mn-ea"/>
                <a:cs typeface="Arial" pitchFamily="34" charset="0"/>
              </a:defRPr>
            </a:lvl2pPr>
            <a:lvl3pPr marL="739775" indent="-225425" algn="l" defTabSz="914400" rtl="0" eaLnBrk="1" latinLnBrk="0" hangingPunct="1">
              <a:spcBef>
                <a:spcPct val="20000"/>
              </a:spcBef>
              <a:buFont typeface="Arial" pitchFamily="34" charset="0"/>
              <a:defRPr lang="en-US" sz="2000" kern="1200" dirty="0" smtClean="0">
                <a:solidFill>
                  <a:schemeClr val="tx1"/>
                </a:solidFill>
                <a:latin typeface="Arial" pitchFamily="34" charset="0"/>
                <a:ea typeface="+mn-ea"/>
                <a:cs typeface="Arial" pitchFamily="34" charset="0"/>
              </a:defRPr>
            </a:lvl3pPr>
            <a:lvl4pPr marL="1027113" indent="-287338" algn="l" defTabSz="914400" rtl="0" eaLnBrk="1" latinLnBrk="0" hangingPunct="1">
              <a:spcBef>
                <a:spcPct val="20000"/>
              </a:spcBef>
              <a:buFont typeface="Arial" pitchFamily="34" charset="0"/>
              <a:defRPr lang="en-US" sz="2000" kern="1200" dirty="0" smtClean="0">
                <a:solidFill>
                  <a:schemeClr val="tx1"/>
                </a:solidFill>
                <a:latin typeface="Arial" pitchFamily="34" charset="0"/>
                <a:ea typeface="+mn-ea"/>
                <a:cs typeface="Arial" pitchFamily="34" charset="0"/>
              </a:defRPr>
            </a:lvl4pPr>
            <a:lvl5pPr marL="1254125" indent="-227013" algn="l" defTabSz="914400" rtl="0" eaLnBrk="1" latinLnBrk="0" hangingPunct="1">
              <a:spcBef>
                <a:spcPct val="20000"/>
              </a:spcBef>
              <a:buFont typeface="Arial" pitchFamily="34" charset="0"/>
              <a:buChar char="•"/>
              <a:defRPr lang="en-US" sz="2000" kern="1200" dirty="0">
                <a:solidFill>
                  <a:schemeClr val="tx1"/>
                </a:solidFill>
                <a:latin typeface="Arial" pitchFamily="34" charset="0"/>
                <a:ea typeface="+mn-ea"/>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a:xfrm>
            <a:off x="2743200" y="152400"/>
            <a:ext cx="5105400" cy="533400"/>
          </a:xfrm>
          <a:prstGeom prst="rect">
            <a:avLst/>
          </a:prstGeom>
        </p:spPr>
        <p:txBody>
          <a:bodyPr anchor="ctr"/>
          <a:lstStyle>
            <a:lvl1pPr>
              <a:defRPr sz="1800">
                <a:latin typeface="+mn-lt"/>
              </a:defRPr>
            </a:lvl1pPr>
          </a:lstStyle>
          <a:p>
            <a:r>
              <a:rPr lang="en-US" dirty="0" smtClean="0"/>
              <a:t>Click to edit Master title style</a:t>
            </a:r>
            <a:endParaRPr lang="en-US" dirty="0"/>
          </a:p>
        </p:txBody>
      </p:sp>
      <p:sp>
        <p:nvSpPr>
          <p:cNvPr id="4" name="Footer Placeholder 16"/>
          <p:cNvSpPr txBox="1">
            <a:spLocks/>
          </p:cNvSpPr>
          <p:nvPr userDrawn="1"/>
        </p:nvSpPr>
        <p:spPr>
          <a:xfrm>
            <a:off x="39624" y="6620256"/>
            <a:ext cx="9104376" cy="228600"/>
          </a:xfrm>
          <a:prstGeom prst="rect">
            <a:avLst/>
          </a:prstGeom>
        </p:spPr>
        <p:txBody>
          <a:bodyPr/>
          <a:lstStyle/>
          <a:p>
            <a:pPr algn="ctr">
              <a:defRPr/>
            </a:pPr>
            <a:endParaRPr lang="en-US" sz="1000" b="1" dirty="0">
              <a:solidFill>
                <a:schemeClr val="tx1"/>
              </a:solidFill>
              <a:latin typeface="Arial" pitchFamily="34" charset="0"/>
              <a:ea typeface="MS PGothic" pitchFamily="34" charset="-128"/>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743200" y="152400"/>
            <a:ext cx="5105400" cy="533400"/>
          </a:xfrm>
          <a:prstGeom prst="rect">
            <a:avLst/>
          </a:prstGeom>
        </p:spPr>
        <p:txBody>
          <a:bodyPr anchor="ctr"/>
          <a:lstStyle>
            <a:lvl1pPr>
              <a:defRPr sz="1800">
                <a:latin typeface="+mn-lt"/>
              </a:defRPr>
            </a:lvl1pPr>
          </a:lstStyle>
          <a:p>
            <a:r>
              <a:rPr lang="en-US" dirty="0" smtClean="0"/>
              <a:t>Click to edit Master title style</a:t>
            </a:r>
            <a:endParaRPr lang="en-US" dirty="0"/>
          </a:p>
        </p:txBody>
      </p:sp>
      <p:sp>
        <p:nvSpPr>
          <p:cNvPr id="4" name="Footer Placeholder 16"/>
          <p:cNvSpPr txBox="1">
            <a:spLocks/>
          </p:cNvSpPr>
          <p:nvPr userDrawn="1"/>
        </p:nvSpPr>
        <p:spPr>
          <a:xfrm>
            <a:off x="39624" y="6620256"/>
            <a:ext cx="9104376" cy="228600"/>
          </a:xfrm>
          <a:prstGeom prst="rect">
            <a:avLst/>
          </a:prstGeom>
        </p:spPr>
        <p:txBody>
          <a:bodyPr/>
          <a:lstStyle/>
          <a:p>
            <a:pPr algn="ctr">
              <a:defRPr/>
            </a:pPr>
            <a:endParaRPr lang="en-US" sz="1000" b="1" dirty="0">
              <a:solidFill>
                <a:schemeClr val="tx1"/>
              </a:solidFill>
              <a:latin typeface="Arial" pitchFamily="34" charset="0"/>
              <a:ea typeface="MS PGothic" pitchFamily="34" charset="-128"/>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acer Slide">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a:xfrm>
            <a:off x="8494776" y="6462611"/>
            <a:ext cx="612648" cy="365125"/>
          </a:xfrm>
          <a:prstGeom prst="rect">
            <a:avLst/>
          </a:prstGeom>
        </p:spPr>
        <p:txBody>
          <a:bodyPr/>
          <a:lstStyle/>
          <a:p>
            <a:fld id="{89F2C004-2715-FE49-B628-06E74F704CD7}" type="slidenum">
              <a:rPr lang="en-US" smtClean="0">
                <a:solidFill>
                  <a:prstClr val="white"/>
                </a:solidFill>
              </a:rPr>
              <a:pPr/>
              <a:t>‹#›</a:t>
            </a:fld>
            <a:endParaRPr lang="en-US" dirty="0">
              <a:solidFill>
                <a:prstClr val="white"/>
              </a:solidFill>
            </a:endParaRPr>
          </a:p>
        </p:txBody>
      </p:sp>
      <p:pic>
        <p:nvPicPr>
          <p:cNvPr id="7" name="Picture 6" descr="Metal Header.jpg"/>
          <p:cNvPicPr>
            <a:picLocks noChangeAspect="1"/>
          </p:cNvPicPr>
          <p:nvPr userDrawn="1"/>
        </p:nvPicPr>
        <p:blipFill>
          <a:blip r:embed="rId3" cstate="print"/>
          <a:stretch>
            <a:fillRect/>
          </a:stretch>
        </p:blipFill>
        <p:spPr>
          <a:xfrm>
            <a:off x="0" y="6443663"/>
            <a:ext cx="9144000" cy="414337"/>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sp>
        <p:nvSpPr>
          <p:cNvPr id="8" name="Footer Placeholder 16"/>
          <p:cNvSpPr txBox="1">
            <a:spLocks/>
          </p:cNvSpPr>
          <p:nvPr userDrawn="1"/>
        </p:nvSpPr>
        <p:spPr>
          <a:xfrm>
            <a:off x="39624" y="6620256"/>
            <a:ext cx="9104376" cy="228600"/>
          </a:xfrm>
          <a:prstGeom prst="rect">
            <a:avLst/>
          </a:prstGeom>
        </p:spPr>
        <p:txBody>
          <a:bodyPr/>
          <a:lstStyle/>
          <a:p>
            <a:pPr algn="ctr">
              <a:defRPr/>
            </a:pPr>
            <a:r>
              <a:rPr lang="en-US" sz="1000" b="1" dirty="0" smtClean="0">
                <a:solidFill>
                  <a:prstClr val="white"/>
                </a:solidFill>
                <a:latin typeface="Arial" pitchFamily="34" charset="0"/>
                <a:ea typeface="MS PGothic" pitchFamily="34" charset="-128"/>
                <a:cs typeface="Arial" pitchFamily="34" charset="0"/>
              </a:rPr>
              <a:t>FOR</a:t>
            </a:r>
            <a:r>
              <a:rPr lang="en-US" sz="1000" b="1" baseline="0" dirty="0" smtClean="0">
                <a:solidFill>
                  <a:prstClr val="white"/>
                </a:solidFill>
                <a:latin typeface="Arial" pitchFamily="34" charset="0"/>
                <a:ea typeface="MS PGothic" pitchFamily="34" charset="-128"/>
                <a:cs typeface="Arial" pitchFamily="34" charset="0"/>
              </a:rPr>
              <a:t> OFFICIAL USE ONLY</a:t>
            </a:r>
            <a:endParaRPr lang="en-US" sz="1000" b="1" dirty="0">
              <a:solidFill>
                <a:prstClr val="white"/>
              </a:solidFill>
              <a:latin typeface="Arial" pitchFamily="34" charset="0"/>
              <a:ea typeface="MS PGothic" pitchFamily="34" charset="-128"/>
              <a:cs typeface="Arial"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etal Header.jpg"/>
          <p:cNvPicPr>
            <a:picLocks noChangeAspect="1"/>
          </p:cNvPicPr>
          <p:nvPr userDrawn="1"/>
        </p:nvPicPr>
        <p:blipFill>
          <a:blip r:embed="rId6" cstate="print"/>
          <a:stretch>
            <a:fillRect/>
          </a:stretch>
        </p:blipFill>
        <p:spPr>
          <a:xfrm>
            <a:off x="0" y="159182"/>
            <a:ext cx="9144000" cy="536575"/>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pic>
      <p:sp>
        <p:nvSpPr>
          <p:cNvPr id="10" name="Footer Placeholder 16"/>
          <p:cNvSpPr txBox="1">
            <a:spLocks/>
          </p:cNvSpPr>
          <p:nvPr userDrawn="1"/>
        </p:nvSpPr>
        <p:spPr>
          <a:xfrm>
            <a:off x="-17930" y="-29528"/>
            <a:ext cx="9144000" cy="231776"/>
          </a:xfrm>
          <a:prstGeom prst="rect">
            <a:avLst/>
          </a:prstGeom>
        </p:spPr>
        <p:txBody>
          <a:bodyPr/>
          <a:lstStyle/>
          <a:p>
            <a:pPr algn="ctr">
              <a:defRPr/>
            </a:pPr>
            <a:endParaRPr lang="en-US" sz="1000" b="1" dirty="0">
              <a:solidFill>
                <a:srgbClr val="000000"/>
              </a:solidFill>
              <a:latin typeface="Arial" pitchFamily="34" charset="0"/>
              <a:ea typeface="MS PGothic" pitchFamily="34" charset="-128"/>
              <a:cs typeface="Arial" pitchFamily="34" charset="0"/>
            </a:endParaRPr>
          </a:p>
        </p:txBody>
      </p:sp>
      <p:pic>
        <p:nvPicPr>
          <p:cNvPr id="7" name="Picture 6" descr="Lineage_Vector_Small_WhiteRed_Tagline_Reverse.png"/>
          <p:cNvPicPr>
            <a:picLocks noChangeAspect="1"/>
          </p:cNvPicPr>
          <p:nvPr userDrawn="1"/>
        </p:nvPicPr>
        <p:blipFill>
          <a:blip r:embed="rId7" cstate="print"/>
          <a:stretch>
            <a:fillRect/>
          </a:stretch>
        </p:blipFill>
        <p:spPr>
          <a:xfrm>
            <a:off x="76201" y="152400"/>
            <a:ext cx="2743199" cy="595003"/>
          </a:xfrm>
          <a:prstGeom prst="rect">
            <a:avLst/>
          </a:prstGeom>
        </p:spPr>
      </p:pic>
      <p:pic>
        <p:nvPicPr>
          <p:cNvPr id="13" name="Picture 12" descr="AMRDEC.png"/>
          <p:cNvPicPr>
            <a:picLocks noChangeAspect="1"/>
          </p:cNvPicPr>
          <p:nvPr userDrawn="1"/>
        </p:nvPicPr>
        <p:blipFill>
          <a:blip r:embed="rId8" cstate="print"/>
          <a:stretch>
            <a:fillRect/>
          </a:stretch>
        </p:blipFill>
        <p:spPr>
          <a:xfrm>
            <a:off x="7750626" y="237310"/>
            <a:ext cx="1317174" cy="396616"/>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20" r:id="rId2"/>
    <p:sldLayoutId id="2147483730" r:id="rId3"/>
    <p:sldLayoutId id="2147483712" r:id="rId4"/>
  </p:sldLayoutIdLst>
  <p:timing>
    <p:tnLst>
      <p:par>
        <p:cTn id="1" dur="indefinite" restart="never" nodeType="tmRoot"/>
      </p:par>
    </p:tnLst>
  </p:timing>
  <p:txStyles>
    <p:titleStyle>
      <a:lvl1pPr algn="ctr" defTabSz="914400" rtl="0" eaLnBrk="1" latinLnBrk="0" hangingPunct="1">
        <a:spcBef>
          <a:spcPct val="0"/>
        </a:spcBef>
        <a:buNone/>
        <a:defRPr sz="2800" b="1" kern="1200" baseline="0">
          <a:solidFill>
            <a:schemeClr val="bg1"/>
          </a:solidFill>
          <a:latin typeface="Comic Sans MS" pitchFamily="66" charset="0"/>
          <a:ea typeface="+mj-ea"/>
          <a:cs typeface="+mj-cs"/>
        </a:defRPr>
      </a:lvl1pPr>
    </p:titleStyle>
    <p:bodyStyle>
      <a:lvl1pPr marL="342900" indent="-342900" algn="l" defTabSz="914400" rtl="0" eaLnBrk="1" latinLnBrk="0" hangingPunct="1">
        <a:spcBef>
          <a:spcPct val="20000"/>
        </a:spcBef>
        <a:buFontTx/>
        <a:buNone/>
        <a:defRPr sz="20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package" Target="../embeddings/Microsoft_Excel_Worksheet2.xls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Update MRL Matrix to address</a:t>
            </a:r>
            <a:br>
              <a:rPr lang="en-US" dirty="0" smtClean="0"/>
            </a:br>
            <a:r>
              <a:rPr lang="en-US" dirty="0" smtClean="0"/>
              <a:t>STE/SIE Validation</a:t>
            </a:r>
            <a:endParaRPr lang="en-US" dirty="0"/>
          </a:p>
        </p:txBody>
      </p:sp>
      <p:sp>
        <p:nvSpPr>
          <p:cNvPr id="11" name="Text Placeholder 10"/>
          <p:cNvSpPr>
            <a:spLocks noGrp="1"/>
          </p:cNvSpPr>
          <p:nvPr>
            <p:ph type="body" sz="quarter" idx="11"/>
          </p:nvPr>
        </p:nvSpPr>
        <p:spPr>
          <a:xfrm>
            <a:off x="3810000" y="5791200"/>
            <a:ext cx="5334000" cy="1066800"/>
          </a:xfrm>
        </p:spPr>
        <p:txBody>
          <a:bodyPr/>
          <a:lstStyle/>
          <a:p>
            <a:r>
              <a:rPr lang="en-US" dirty="0" smtClean="0"/>
              <a:t>Steve Watts</a:t>
            </a:r>
          </a:p>
          <a:p>
            <a:r>
              <a:rPr lang="en-US" dirty="0" smtClean="0"/>
              <a:t>AMRDEC</a:t>
            </a:r>
          </a:p>
          <a:p>
            <a:r>
              <a:rPr lang="en-US" dirty="0" smtClean="0"/>
              <a:t>256-876-3244</a:t>
            </a:r>
            <a:endParaRPr lang="en-US" dirty="0"/>
          </a:p>
        </p:txBody>
      </p:sp>
      <p:sp>
        <p:nvSpPr>
          <p:cNvPr id="8" name="Footer Placeholder 16"/>
          <p:cNvSpPr txBox="1">
            <a:spLocks/>
          </p:cNvSpPr>
          <p:nvPr/>
        </p:nvSpPr>
        <p:spPr>
          <a:xfrm>
            <a:off x="-17930" y="-29528"/>
            <a:ext cx="9144000" cy="231776"/>
          </a:xfrm>
          <a:prstGeom prst="rect">
            <a:avLst/>
          </a:prstGeom>
        </p:spPr>
        <p:txBody>
          <a:bodyPr/>
          <a:lstStyle/>
          <a:p>
            <a:pPr algn="ctr">
              <a:defRPr/>
            </a:pPr>
            <a:endParaRPr lang="en-US" sz="1000" b="1" dirty="0">
              <a:solidFill>
                <a:srgbClr val="000000"/>
              </a:solidFill>
              <a:latin typeface="Arial" pitchFamily="34" charset="0"/>
              <a:ea typeface="MS PGothic" pitchFamily="34" charset="-128"/>
              <a:cs typeface="Arial" pitchFamily="34" charset="0"/>
            </a:endParaRPr>
          </a:p>
        </p:txBody>
      </p:sp>
      <p:sp>
        <p:nvSpPr>
          <p:cNvPr id="10" name="Footer Placeholder 16"/>
          <p:cNvSpPr txBox="1">
            <a:spLocks/>
          </p:cNvSpPr>
          <p:nvPr/>
        </p:nvSpPr>
        <p:spPr>
          <a:xfrm>
            <a:off x="0" y="6629400"/>
            <a:ext cx="2743200" cy="228600"/>
          </a:xfrm>
          <a:prstGeom prst="rect">
            <a:avLst/>
          </a:prstGeom>
        </p:spPr>
        <p:txBody>
          <a:bodyPr/>
          <a:lstStyle/>
          <a:p>
            <a:pPr>
              <a:defRPr/>
            </a:pPr>
            <a:endParaRPr lang="en-US" sz="1000" b="1" dirty="0">
              <a:solidFill>
                <a:srgbClr val="000000"/>
              </a:solidFill>
              <a:latin typeface="Arial" pitchFamily="34" charset="0"/>
              <a:ea typeface="MS PGothic" pitchFamily="34" charset="-128"/>
              <a:cs typeface="Arial" pitchFamily="34" charset="0"/>
            </a:endParaRPr>
          </a:p>
        </p:txBody>
      </p:sp>
      <p:sp>
        <p:nvSpPr>
          <p:cNvPr id="12" name="Text Placeholder 11"/>
          <p:cNvSpPr>
            <a:spLocks noGrp="1"/>
          </p:cNvSpPr>
          <p:nvPr>
            <p:ph type="body" sz="quarter" idx="10"/>
          </p:nvPr>
        </p:nvSpPr>
        <p:spPr>
          <a:xfrm>
            <a:off x="6324600" y="0"/>
            <a:ext cx="2819400" cy="685800"/>
          </a:xfrm>
        </p:spPr>
        <p:txBody>
          <a:bodyPr/>
          <a:lstStyle/>
          <a:p>
            <a:pPr algn="ctr"/>
            <a:r>
              <a:rPr lang="en-US" sz="1600" b="1" dirty="0" smtClean="0"/>
              <a:t>22 Sep 15</a:t>
            </a:r>
            <a:endParaRPr lang="en-US" sz="1600" b="1" dirty="0"/>
          </a:p>
        </p:txBody>
      </p:sp>
    </p:spTree>
    <p:extLst>
      <p:ext uri="{BB962C8B-B14F-4D97-AF65-F5344CB8AC3E}">
        <p14:creationId xmlns:p14="http://schemas.microsoft.com/office/powerpoint/2010/main" val="225672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p:txBody>
          <a:bodyPr/>
          <a:lstStyle/>
          <a:p>
            <a:r>
              <a:rPr lang="en-US" sz="1200" dirty="0"/>
              <a:t>Inspection equipment planning, design, validation, and control have always been considered a critical element of a contractor’s quality program. </a:t>
            </a:r>
            <a:r>
              <a:rPr lang="en-US" sz="1200" dirty="0" smtClean="0"/>
              <a:t> The AMRDEC’s Quality </a:t>
            </a:r>
            <a:r>
              <a:rPr lang="en-US" sz="1200" dirty="0"/>
              <a:t>Engineering </a:t>
            </a:r>
            <a:r>
              <a:rPr lang="en-US" sz="1200" dirty="0" smtClean="0"/>
              <a:t>(QE) Division </a:t>
            </a:r>
            <a:r>
              <a:rPr lang="en-US" sz="1200" dirty="0"/>
              <a:t>is working hard to improve the way </a:t>
            </a:r>
            <a:r>
              <a:rPr lang="en-US" sz="1200" dirty="0" smtClean="0"/>
              <a:t>STE/SIE </a:t>
            </a:r>
            <a:r>
              <a:rPr lang="en-US" sz="1200" dirty="0"/>
              <a:t>and acceptance test procedures associated with the hardware testing and buyoff is validated</a:t>
            </a:r>
            <a:r>
              <a:rPr lang="en-US" sz="1200" dirty="0" smtClean="0"/>
              <a:t>.</a:t>
            </a:r>
          </a:p>
          <a:p>
            <a:endParaRPr lang="en-US" sz="1200" dirty="0"/>
          </a:p>
          <a:p>
            <a:r>
              <a:rPr lang="en-US" sz="1200" dirty="0" smtClean="0"/>
              <a:t>It </a:t>
            </a:r>
            <a:r>
              <a:rPr lang="en-US" sz="1200" dirty="0"/>
              <a:t>is critical </a:t>
            </a:r>
            <a:r>
              <a:rPr lang="en-US" sz="1200" dirty="0" smtClean="0"/>
              <a:t>that </a:t>
            </a:r>
            <a:r>
              <a:rPr lang="en-US" sz="1200" dirty="0"/>
              <a:t>"validation" </a:t>
            </a:r>
            <a:r>
              <a:rPr lang="en-US" sz="1200" dirty="0" smtClean="0"/>
              <a:t>efforts for STE/SIE be conducted during </a:t>
            </a:r>
            <a:r>
              <a:rPr lang="en-US" sz="1200" dirty="0"/>
              <a:t>EMD and prior to LRIP to ensure </a:t>
            </a:r>
            <a:r>
              <a:rPr lang="en-US" sz="1200" dirty="0" smtClean="0"/>
              <a:t>the capability of test sets to </a:t>
            </a:r>
            <a:r>
              <a:rPr lang="en-US" sz="1200" dirty="0"/>
              <a:t>produce data that shows repeatability and accuracy of </a:t>
            </a:r>
            <a:r>
              <a:rPr lang="en-US" sz="1200" dirty="0" smtClean="0"/>
              <a:t>measurements and the capability </a:t>
            </a:r>
            <a:r>
              <a:rPr lang="en-US" sz="1200" dirty="0"/>
              <a:t>to pass "good" hardware and fail "bad" hardware. </a:t>
            </a:r>
            <a:r>
              <a:rPr lang="en-US" sz="1200" dirty="0" smtClean="0"/>
              <a:t>For example:</a:t>
            </a:r>
          </a:p>
          <a:p>
            <a:pPr marL="0" indent="0">
              <a:buNone/>
            </a:pPr>
            <a:endParaRPr lang="en-US" sz="1200" dirty="0"/>
          </a:p>
          <a:p>
            <a:pPr lvl="1"/>
            <a:r>
              <a:rPr lang="en-US" sz="1200" dirty="0"/>
              <a:t>In the production world, contractor requirement interpretations, objectives, and influences affect the adequacy and quality of ATE produced.  So, it is entirely possible that a product passes when verified (contractor needs) but fails when validated (government needs).  This can happen </a:t>
            </a:r>
            <a:r>
              <a:rPr lang="en-US" sz="1200" dirty="0" smtClean="0"/>
              <a:t>when for example, a </a:t>
            </a:r>
            <a:r>
              <a:rPr lang="en-US" sz="1200" dirty="0"/>
              <a:t>product is built </a:t>
            </a:r>
            <a:r>
              <a:rPr lang="en-US" sz="1200" dirty="0" smtClean="0"/>
              <a:t>per </a:t>
            </a:r>
            <a:r>
              <a:rPr lang="en-US" sz="1200" dirty="0"/>
              <a:t>the specifications but the specifications themselves fail to address the user’s needs.  Case in point will be that the requirements might need clarification and/or it is determined that there is a need for more testing.</a:t>
            </a:r>
          </a:p>
          <a:p>
            <a:pPr marL="0" indent="0">
              <a:buNone/>
            </a:pPr>
            <a:endParaRPr lang="en-US" sz="1200" dirty="0"/>
          </a:p>
          <a:p>
            <a:r>
              <a:rPr lang="en-US" sz="1200" dirty="0"/>
              <a:t>An independent government validation of the contractor’s verification will ensure that the final acceptance test equipment and procedures do not end up containing trivial problems such as operating procedures not </a:t>
            </a:r>
            <a:r>
              <a:rPr lang="en-US" sz="1200" dirty="0" smtClean="0"/>
              <a:t>being clear </a:t>
            </a:r>
            <a:r>
              <a:rPr lang="en-US" sz="1200" dirty="0"/>
              <a:t>or incomplete (i.e. based on tribal knowledge) to more serious problems </a:t>
            </a:r>
            <a:r>
              <a:rPr lang="en-US" sz="1200" dirty="0" smtClean="0"/>
              <a:t>such as </a:t>
            </a:r>
            <a:r>
              <a:rPr lang="en-US" sz="1200" dirty="0"/>
              <a:t>a set of acceptance test requirements not being tested due to an oversight </a:t>
            </a:r>
            <a:r>
              <a:rPr lang="en-US" sz="1200" dirty="0" smtClean="0"/>
              <a:t>or arbitrarily </a:t>
            </a:r>
            <a:r>
              <a:rPr lang="en-US" sz="1200" dirty="0"/>
              <a:t>omitting </a:t>
            </a:r>
            <a:r>
              <a:rPr lang="en-US" sz="1200" dirty="0" smtClean="0"/>
              <a:t>a test requirement because </a:t>
            </a:r>
            <a:r>
              <a:rPr lang="en-US" sz="1200" dirty="0"/>
              <a:t>it was </a:t>
            </a:r>
            <a:r>
              <a:rPr lang="en-US" sz="1200" dirty="0" smtClean="0"/>
              <a:t>deemed too </a:t>
            </a:r>
            <a:r>
              <a:rPr lang="en-US" sz="1200" dirty="0"/>
              <a:t>expensive to accomplish. This </a:t>
            </a:r>
            <a:r>
              <a:rPr lang="en-US" sz="1200" dirty="0" smtClean="0"/>
              <a:t>alleviates </a:t>
            </a:r>
            <a:r>
              <a:rPr lang="en-US" sz="1200" dirty="0"/>
              <a:t>the risk of accepting bad hardware or rejecting good hardware in LRIP.</a:t>
            </a:r>
          </a:p>
          <a:p>
            <a:endParaRPr lang="en-US" sz="1200" dirty="0"/>
          </a:p>
          <a:p>
            <a:r>
              <a:rPr lang="en-US" sz="1200" dirty="0" smtClean="0"/>
              <a:t>The bottom line is that the last line of defense that the Government has </a:t>
            </a:r>
            <a:r>
              <a:rPr lang="en-US" sz="1200" dirty="0"/>
              <a:t>for assessing the condition of the hardware prior to acceptance and one of </a:t>
            </a:r>
            <a:r>
              <a:rPr lang="en-US" sz="1200" dirty="0" smtClean="0"/>
              <a:t>the primary functions </a:t>
            </a:r>
            <a:r>
              <a:rPr lang="en-US" sz="1200" dirty="0"/>
              <a:t>of government quality engineering is the ATE validation process.  At the very least, testing across government validated and controlled ATE will assure that the hardware design meets the most basic performance requirements (under ambient conditions) and forms a basis for DD250 acceptance.</a:t>
            </a:r>
          </a:p>
          <a:p>
            <a:endParaRPr lang="en-US" sz="1200" dirty="0"/>
          </a:p>
        </p:txBody>
      </p:sp>
      <p:sp>
        <p:nvSpPr>
          <p:cNvPr id="3" name="Title 2"/>
          <p:cNvSpPr>
            <a:spLocks noGrp="1"/>
          </p:cNvSpPr>
          <p:nvPr>
            <p:ph type="title"/>
          </p:nvPr>
        </p:nvSpPr>
        <p:spPr>
          <a:xfrm>
            <a:off x="2743200" y="228600"/>
            <a:ext cx="5105400" cy="533400"/>
          </a:xfrm>
        </p:spPr>
        <p:txBody>
          <a:bodyPr/>
          <a:lstStyle/>
          <a:p>
            <a:r>
              <a:rPr lang="en-US" dirty="0" smtClean="0"/>
              <a:t>Need for Validation</a:t>
            </a:r>
            <a:endParaRPr lang="en-US" dirty="0"/>
          </a:p>
        </p:txBody>
      </p:sp>
      <p:sp>
        <p:nvSpPr>
          <p:cNvPr id="2" name="Rectangle 1"/>
          <p:cNvSpPr/>
          <p:nvPr/>
        </p:nvSpPr>
        <p:spPr>
          <a:xfrm>
            <a:off x="342900" y="5791200"/>
            <a:ext cx="8458200" cy="6858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 Government validated and controlled ATE provides a proven method </a:t>
            </a:r>
            <a:r>
              <a:rPr lang="en-US" sz="1400" dirty="0" smtClean="0">
                <a:solidFill>
                  <a:schemeClr val="tx1"/>
                </a:solidFill>
              </a:rPr>
              <a:t>to </a:t>
            </a:r>
            <a:r>
              <a:rPr lang="en-US" sz="1400" dirty="0">
                <a:solidFill>
                  <a:schemeClr val="tx1"/>
                </a:solidFill>
              </a:rPr>
              <a:t>evaluate and accept </a:t>
            </a:r>
            <a:r>
              <a:rPr lang="en-US" sz="1400" dirty="0" smtClean="0">
                <a:solidFill>
                  <a:schemeClr val="tx1"/>
                </a:solidFill>
              </a:rPr>
              <a:t>hardware</a:t>
            </a:r>
            <a:r>
              <a:rPr lang="en-US" sz="1400" dirty="0">
                <a:solidFill>
                  <a:schemeClr val="tx1"/>
                </a:solidFill>
              </a:rPr>
              <a:t>;</a:t>
            </a:r>
            <a:r>
              <a:rPr lang="en-US" sz="1400" dirty="0" smtClean="0">
                <a:solidFill>
                  <a:schemeClr val="tx1"/>
                </a:solidFill>
              </a:rPr>
              <a:t>  Particularly when </a:t>
            </a:r>
            <a:r>
              <a:rPr lang="en-US" sz="1400" dirty="0">
                <a:solidFill>
                  <a:schemeClr val="tx1"/>
                </a:solidFill>
              </a:rPr>
              <a:t>the test equipment used for hardware acceptance is the primary basis for DD250.</a:t>
            </a:r>
            <a:r>
              <a:rPr lang="en-US" sz="14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1143000"/>
            <a:ext cx="8839200" cy="5410200"/>
          </a:xfrm>
        </p:spPr>
        <p:txBody>
          <a:bodyPr/>
          <a:lstStyle/>
          <a:p>
            <a:r>
              <a:rPr lang="en-US" sz="2800" dirty="0" smtClean="0"/>
              <a:t>Recommended approach through the Life-Cycle:</a:t>
            </a:r>
          </a:p>
          <a:p>
            <a:pPr lvl="2"/>
            <a:r>
              <a:rPr lang="en-US" dirty="0" smtClean="0"/>
              <a:t>Contractor develop an STE/SIE Validation Plan</a:t>
            </a:r>
          </a:p>
          <a:p>
            <a:pPr lvl="2"/>
            <a:r>
              <a:rPr lang="en-US" dirty="0" smtClean="0"/>
              <a:t>Government review/approve Validation Plan</a:t>
            </a:r>
          </a:p>
          <a:p>
            <a:pPr lvl="2"/>
            <a:r>
              <a:rPr lang="en-US" dirty="0" smtClean="0"/>
              <a:t>Contractor performs verification prior to government validation as part of Pilot Line </a:t>
            </a:r>
          </a:p>
          <a:p>
            <a:pPr lvl="2"/>
            <a:r>
              <a:rPr lang="en-US" dirty="0" smtClean="0"/>
              <a:t>Contractor maintains Validation in Production</a:t>
            </a:r>
          </a:p>
          <a:p>
            <a:pPr lvl="2"/>
            <a:r>
              <a:rPr lang="en-US" dirty="0"/>
              <a:t>R</a:t>
            </a:r>
            <a:r>
              <a:rPr lang="en-US" dirty="0" smtClean="0"/>
              <a:t>e-Validate as necessary throughout Production (i.e. any changes)</a:t>
            </a:r>
          </a:p>
          <a:p>
            <a:pPr marL="227012" lvl="1" indent="0">
              <a:buNone/>
            </a:pPr>
            <a:endParaRPr lang="en-US" sz="2800" dirty="0"/>
          </a:p>
          <a:p>
            <a:r>
              <a:rPr lang="en-US" sz="2800" dirty="0" smtClean="0"/>
              <a:t>Update the MRL Matrix to reflect the execution of this recommended approach, and to specifically state the terminology “Validation”.</a:t>
            </a:r>
            <a:endParaRPr lang="en-US" sz="2800" dirty="0"/>
          </a:p>
        </p:txBody>
      </p:sp>
      <p:sp>
        <p:nvSpPr>
          <p:cNvPr id="3" name="Title 2"/>
          <p:cNvSpPr>
            <a:spLocks noGrp="1"/>
          </p:cNvSpPr>
          <p:nvPr>
            <p:ph type="title"/>
          </p:nvPr>
        </p:nvSpPr>
        <p:spPr/>
        <p:txBody>
          <a:bodyPr/>
          <a:lstStyle/>
          <a:p>
            <a:r>
              <a:rPr lang="en-US" dirty="0" smtClean="0"/>
              <a:t>Approach</a:t>
            </a:r>
            <a:endParaRPr lang="en-US" dirty="0"/>
          </a:p>
        </p:txBody>
      </p:sp>
    </p:spTree>
    <p:extLst>
      <p:ext uri="{BB962C8B-B14F-4D97-AF65-F5344CB8AC3E}">
        <p14:creationId xmlns:p14="http://schemas.microsoft.com/office/powerpoint/2010/main" val="129302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Recommended Verbiage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51442011"/>
              </p:ext>
            </p:extLst>
          </p:nvPr>
        </p:nvGraphicFramePr>
        <p:xfrm>
          <a:off x="673100" y="1066800"/>
          <a:ext cx="7981950" cy="4724400"/>
        </p:xfrm>
        <a:graphic>
          <a:graphicData uri="http://schemas.openxmlformats.org/presentationml/2006/ole">
            <mc:AlternateContent xmlns:mc="http://schemas.openxmlformats.org/markup-compatibility/2006">
              <mc:Choice xmlns:v="urn:schemas-microsoft-com:vml" Requires="v">
                <p:oleObj spid="_x0000_s1043" name="Worksheet" r:id="rId4" imgW="11458565" imgH="5133885" progId="Excel.Sheet.12">
                  <p:embed/>
                </p:oleObj>
              </mc:Choice>
              <mc:Fallback>
                <p:oleObj name="Worksheet" r:id="rId4" imgW="11458565" imgH="5133885" progId="Excel.Sheet.12">
                  <p:embed/>
                  <p:pic>
                    <p:nvPicPr>
                      <p:cNvPr id="0" name=""/>
                      <p:cNvPicPr/>
                      <p:nvPr/>
                    </p:nvPicPr>
                    <p:blipFill>
                      <a:blip r:embed="rId5"/>
                      <a:stretch>
                        <a:fillRect/>
                      </a:stretch>
                    </p:blipFill>
                    <p:spPr>
                      <a:xfrm>
                        <a:off x="673100" y="1066800"/>
                        <a:ext cx="7981950" cy="4724400"/>
                      </a:xfrm>
                      <a:prstGeom prst="rect">
                        <a:avLst/>
                      </a:prstGeom>
                    </p:spPr>
                  </p:pic>
                </p:oleObj>
              </mc:Fallback>
            </mc:AlternateContent>
          </a:graphicData>
        </a:graphic>
      </p:graphicFrame>
      <p:sp>
        <p:nvSpPr>
          <p:cNvPr id="2" name="TextBox 1"/>
          <p:cNvSpPr txBox="1"/>
          <p:nvPr/>
        </p:nvSpPr>
        <p:spPr>
          <a:xfrm>
            <a:off x="673100" y="5987534"/>
            <a:ext cx="5057795" cy="369332"/>
          </a:xfrm>
          <a:prstGeom prst="rect">
            <a:avLst/>
          </a:prstGeom>
          <a:noFill/>
        </p:spPr>
        <p:txBody>
          <a:bodyPr wrap="none" rtlCol="0">
            <a:spAutoFit/>
          </a:bodyPr>
          <a:lstStyle/>
          <a:p>
            <a:r>
              <a:rPr lang="en-US" dirty="0" smtClean="0">
                <a:solidFill>
                  <a:srgbClr val="FF0000"/>
                </a:solidFill>
              </a:rPr>
              <a:t>Recommended changes are highlighted in RED</a:t>
            </a:r>
            <a:endParaRPr lang="en-US" dirty="0">
              <a:solidFill>
                <a:srgbClr val="FF0000"/>
              </a:solidFill>
            </a:endParaRPr>
          </a:p>
        </p:txBody>
      </p:sp>
    </p:spTree>
    <p:extLst>
      <p:ext uri="{BB962C8B-B14F-4D97-AF65-F5344CB8AC3E}">
        <p14:creationId xmlns:p14="http://schemas.microsoft.com/office/powerpoint/2010/main" val="169536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Comments from MRL WG</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53317704"/>
              </p:ext>
            </p:extLst>
          </p:nvPr>
        </p:nvGraphicFramePr>
        <p:xfrm>
          <a:off x="762000" y="1143000"/>
          <a:ext cx="7467600" cy="5029200"/>
        </p:xfrm>
        <a:graphic>
          <a:graphicData uri="http://schemas.openxmlformats.org/presentationml/2006/ole">
            <mc:AlternateContent xmlns:mc="http://schemas.openxmlformats.org/markup-compatibility/2006">
              <mc:Choice xmlns:v="urn:schemas-microsoft-com:vml" Requires="v">
                <p:oleObj spid="_x0000_s2053" name="Worksheet" r:id="rId4" imgW="7248393" imgH="4629227" progId="Excel.Sheet.12">
                  <p:embed/>
                </p:oleObj>
              </mc:Choice>
              <mc:Fallback>
                <p:oleObj name="Worksheet" r:id="rId4" imgW="7248393" imgH="4629227" progId="Excel.Sheet.12">
                  <p:embed/>
                  <p:pic>
                    <p:nvPicPr>
                      <p:cNvPr id="0" name=""/>
                      <p:cNvPicPr/>
                      <p:nvPr/>
                    </p:nvPicPr>
                    <p:blipFill>
                      <a:blip r:embed="rId5"/>
                      <a:stretch>
                        <a:fillRect/>
                      </a:stretch>
                    </p:blipFill>
                    <p:spPr>
                      <a:xfrm>
                        <a:off x="762000" y="1143000"/>
                        <a:ext cx="7467600" cy="5029200"/>
                      </a:xfrm>
                      <a:prstGeom prst="rect">
                        <a:avLst/>
                      </a:prstGeom>
                    </p:spPr>
                  </p:pic>
                </p:oleObj>
              </mc:Fallback>
            </mc:AlternateContent>
          </a:graphicData>
        </a:graphic>
      </p:graphicFrame>
    </p:spTree>
    <p:extLst>
      <p:ext uri="{BB962C8B-B14F-4D97-AF65-F5344CB8AC3E}">
        <p14:creationId xmlns:p14="http://schemas.microsoft.com/office/powerpoint/2010/main" val="772515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1143000"/>
            <a:ext cx="8839200" cy="4953000"/>
          </a:xfrm>
        </p:spPr>
        <p:txBody>
          <a:bodyPr/>
          <a:lstStyle/>
          <a:p>
            <a:r>
              <a:rPr lang="en-US" sz="2400" dirty="0" smtClean="0"/>
              <a:t>AMRDEC’s Quality Engineering Division identified need and provided approach &amp; recommended changes to MRL Matrix</a:t>
            </a:r>
          </a:p>
          <a:p>
            <a:endParaRPr lang="en-US" sz="2400" dirty="0"/>
          </a:p>
          <a:p>
            <a:r>
              <a:rPr lang="en-US" sz="2400" dirty="0" smtClean="0"/>
              <a:t>MRL Working Group reviewed at 28 Jul 15 meeting and provided comments</a:t>
            </a:r>
          </a:p>
          <a:p>
            <a:endParaRPr lang="en-US" sz="2400" dirty="0"/>
          </a:p>
          <a:p>
            <a:r>
              <a:rPr lang="en-US" sz="2400" dirty="0" smtClean="0"/>
              <a:t>Currently presenting approach &amp; recommended changes to Government/Industry Workshop for comments</a:t>
            </a:r>
          </a:p>
          <a:p>
            <a:endParaRPr lang="en-US" sz="2400" dirty="0"/>
          </a:p>
          <a:p>
            <a:r>
              <a:rPr lang="en-US" sz="2400" dirty="0" smtClean="0"/>
              <a:t>Will incorporate Workshop comments and present to MRL WG for final determination</a:t>
            </a:r>
            <a:endParaRPr lang="en-US" sz="2400" dirty="0"/>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2242169596"/>
      </p:ext>
    </p:extLst>
  </p:cSld>
  <p:clrMapOvr>
    <a:masterClrMapping/>
  </p:clrMapOvr>
</p:sld>
</file>

<file path=ppt/theme/theme1.xml><?xml version="1.0" encoding="utf-8"?>
<a:theme xmlns:a="http://schemas.openxmlformats.org/drawingml/2006/main" name="Interior Slides">
  <a:themeElements>
    <a:clrScheme name="Custom 4">
      <a:dk1>
        <a:sysClr val="windowText" lastClr="000000"/>
      </a:dk1>
      <a:lt1>
        <a:sysClr val="window" lastClr="FFFFFF"/>
      </a:lt1>
      <a:dk2>
        <a:srgbClr val="1F497D"/>
      </a:dk2>
      <a:lt2>
        <a:srgbClr val="EEECE1"/>
      </a:lt2>
      <a:accent1>
        <a:srgbClr val="1C3F94"/>
      </a:accent1>
      <a:accent2>
        <a:srgbClr val="C41230"/>
      </a:accent2>
      <a:accent3>
        <a:srgbClr val="9BBB59"/>
      </a:accent3>
      <a:accent4>
        <a:srgbClr val="8064A2"/>
      </a:accent4>
      <a:accent5>
        <a:srgbClr val="4BACC6"/>
      </a:accent5>
      <a:accent6>
        <a:srgbClr val="F79646"/>
      </a:accent6>
      <a:hlink>
        <a:srgbClr val="0000FF"/>
      </a:hlink>
      <a:folHlink>
        <a:srgbClr val="800080"/>
      </a:folHlink>
    </a:clrScheme>
    <a:fontScheme name="AMC_Revise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362798FED991428118D72F74F06B7E" ma:contentTypeVersion="" ma:contentTypeDescription="Create a new document." ma:contentTypeScope="" ma:versionID="9cc9b0ba8551c56c7d927be0218bedb2">
  <xsd:schema xmlns:xsd="http://www.w3.org/2001/XMLSchema" xmlns:p="http://schemas.microsoft.com/office/2006/metadata/properties" targetNamespace="http://schemas.microsoft.com/office/2006/metadata/properties" ma:root="true" ma:fieldsID="f3e687d5f98ee29b9cfcc2ff24550d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3DBC3F-1BD6-457B-823D-FD749E2AD09E}">
  <ds:schemaRefs>
    <ds:schemaRef ds:uri="http://schemas.microsoft.com/sharepoint/v3/contenttype/forms"/>
  </ds:schemaRefs>
</ds:datastoreItem>
</file>

<file path=customXml/itemProps2.xml><?xml version="1.0" encoding="utf-8"?>
<ds:datastoreItem xmlns:ds="http://schemas.openxmlformats.org/officeDocument/2006/customXml" ds:itemID="{EF9E1FBA-F575-40CE-A6B4-86BAB0036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1C3164B-E357-4C61-9748-6D3606BFACD6}">
  <ds:schemaRefs>
    <ds:schemaRef ds:uri="http://purl.org/dc/dcmitype/"/>
    <ds:schemaRef ds:uri="http://www.w3.org/XML/1998/namespac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5774</TotalTime>
  <Words>547</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Interior Slides</vt:lpstr>
      <vt:lpstr>Worksheet</vt:lpstr>
      <vt:lpstr>Update MRL Matrix to address STE/SIE Validation</vt:lpstr>
      <vt:lpstr>Need for Validation</vt:lpstr>
      <vt:lpstr>Approach</vt:lpstr>
      <vt:lpstr>Recommended Verbiage</vt:lpstr>
      <vt:lpstr>Comments from MRL WG</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2012_07_20-AMC_World_Wide_Town_Hall_Presentation_ONLY_FINAL</dc:title>
  <dc:creator>Hessler, Kenneth CIV USA</dc:creator>
  <cp:lastModifiedBy>MorganJT</cp:lastModifiedBy>
  <cp:revision>487</cp:revision>
  <dcterms:created xsi:type="dcterms:W3CDTF">2006-08-16T00:00:00Z</dcterms:created>
  <dcterms:modified xsi:type="dcterms:W3CDTF">2015-08-19T12:18:07Z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0x0101000C362798FED991428118D72F74F06B7E</vt:lpwstr>
  </property>
  <property fmtid="{D5CDD505-2E9C-101B-9397-08002B2CF9AE}" pid="3" name="TemplateUrl">
    <vt:lpwstr/>
  </property>
  <property fmtid="{D5CDD505-2E9C-101B-9397-08002B2CF9AE}" pid="4" name="Order">
    <vt:r8>900</vt:r8>
  </property>
  <property fmtid="{D5CDD505-2E9C-101B-9397-08002B2CF9AE}" pid="5" name="xd_ProgID">
    <vt:lpwstr/>
  </property>
  <property fmtid="{D5CDD505-2E9C-101B-9397-08002B2CF9AE}" pid="6" name="d2454c551d7348168dd1433cb168329a">
    <vt:lpwstr/>
  </property>
  <property fmtid="{D5CDD505-2E9C-101B-9397-08002B2CF9AE}" pid="7" name="_CopySource">
    <vt:lpwstr>https://collab.aep.army.mil/sites/CGInitiatives/1205SETH/Read Ahead Book/TAB 03B - 2012 07 20 AMC World Wide Town Hall Presentation (slides Only).pptx</vt:lpwstr>
  </property>
  <property fmtid="{D5CDD505-2E9C-101B-9397-08002B2CF9AE}" pid="8" name="_SourceUrl">
    <vt:lpwstr/>
  </property>
  <property fmtid="{D5CDD505-2E9C-101B-9397-08002B2CF9AE}" pid="9" name="TaxCatchAll">
    <vt:lpwstr/>
  </property>
</Properties>
</file>