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6" r:id="rId4"/>
    <p:sldId id="265" r:id="rId5"/>
    <p:sldId id="2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97" autoAdjust="0"/>
  </p:normalViewPr>
  <p:slideViewPr>
    <p:cSldViewPr snapToGrid="0">
      <p:cViewPr varScale="1">
        <p:scale>
          <a:sx n="75" d="100"/>
          <a:sy n="75" d="100"/>
        </p:scale>
        <p:origin x="77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26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7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24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0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76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7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4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2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18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4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5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A40B0-E2FD-4253-A368-8612EA53F7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0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0526" y="1689463"/>
            <a:ext cx="1007455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To the annual MRL Workshop hosted by the JDMTP’s MRL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Working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W</a:t>
            </a:r>
            <a:r>
              <a:rPr lang="en-US" sz="3200" dirty="0"/>
              <a:t>e</a:t>
            </a:r>
            <a:r>
              <a:rPr lang="en-US" sz="3200" dirty="0" smtClean="0"/>
              <a:t> appreciate your attendance and participation today!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Past input has been very valuable!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 word from our host – </a:t>
            </a:r>
            <a:r>
              <a:rPr lang="en-US" sz="3200" dirty="0" err="1" smtClean="0"/>
              <a:t>Engility</a:t>
            </a:r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We have a very busy agenda!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Two days with breakout sessions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Please introduce yourself and your place of employment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711338" y="409303"/>
            <a:ext cx="21429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Welcome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78024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4068" y="124823"/>
            <a:ext cx="41560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Workshop Objectives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06183" y="1094639"/>
            <a:ext cx="11264622" cy="56015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Participate in a morning of general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Breakout sessions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Provide feedback 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b="1" dirty="0"/>
              <a:t>MRL 1-4 criteria additions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b="1" dirty="0"/>
              <a:t>Provide pros/cons of proposed changes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dirty="0"/>
              <a:t>OSD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dirty="0"/>
              <a:t>MRL WG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Review </a:t>
            </a:r>
            <a:r>
              <a:rPr lang="en-US" sz="2000" b="1" dirty="0"/>
              <a:t>the Propose RFP language and Provide the Following Feedback in your out briefing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b="1" dirty="0"/>
              <a:t>Is this effort Value added  to the acquisition community?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sz="2000" b="1" dirty="0"/>
              <a:t>Recommended changes needed with propose language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Identify </a:t>
            </a:r>
            <a:r>
              <a:rPr lang="en-US" altLang="en-US" dirty="0"/>
              <a:t>the Issue/Concern and change recommended to address the </a:t>
            </a:r>
            <a:r>
              <a:rPr lang="en-US" altLang="en-US" dirty="0" smtClean="0"/>
              <a:t>issue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Rate </a:t>
            </a:r>
            <a:r>
              <a:rPr lang="en-US" altLang="en-US" dirty="0"/>
              <a:t>your comment as Critical, Non-Critical, or Administrative </a:t>
            </a:r>
            <a:endParaRPr lang="en-US" alt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Any </a:t>
            </a:r>
            <a:r>
              <a:rPr lang="en-US" altLang="en-US" dirty="0"/>
              <a:t>Additional Comments of Thoughts on what needs to be added or how best to continue this effort </a:t>
            </a:r>
            <a:r>
              <a:rPr lang="en-US" b="1" dirty="0"/>
              <a:t>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Please answer these questions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dirty="0"/>
              <a:t>With respect to the MRL process, what is working, what is not? </a:t>
            </a:r>
            <a:endParaRPr lang="en-US" sz="1400" b="1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dirty="0"/>
              <a:t>What could make the MRL process better or more efficient?</a:t>
            </a:r>
            <a:endParaRPr lang="en-US" sz="1400" b="1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What </a:t>
            </a:r>
            <a:r>
              <a:rPr lang="en-US" sz="1600" b="1" dirty="0"/>
              <a:t>should the MRL WG concentrate on during 2019</a:t>
            </a:r>
            <a:r>
              <a:rPr lang="en-US" sz="1600" b="1" dirty="0" smtClean="0"/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Provide feedback on the workshop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Today’s info will be used by the MRL WG for future changes to the MRL BOK</a:t>
            </a:r>
          </a:p>
        </p:txBody>
      </p:sp>
    </p:spTree>
    <p:extLst>
      <p:ext uri="{BB962C8B-B14F-4D97-AF65-F5344CB8AC3E}">
        <p14:creationId xmlns:p14="http://schemas.microsoft.com/office/powerpoint/2010/main" val="2410667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6744"/>
            <a:ext cx="10515600" cy="793115"/>
          </a:xfrm>
        </p:spPr>
        <p:txBody>
          <a:bodyPr/>
          <a:lstStyle/>
          <a:p>
            <a:pPr algn="ctr"/>
            <a:r>
              <a:rPr lang="en-US" dirty="0" smtClean="0"/>
              <a:t>Agenda (day one)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9376" y="1439554"/>
            <a:ext cx="11448144" cy="51847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0900 </a:t>
            </a:r>
            <a:r>
              <a:rPr lang="en-US" sz="2000" dirty="0"/>
              <a:t>– 0910		Welcome/Administration				</a:t>
            </a:r>
            <a:r>
              <a:rPr lang="en-US" sz="2000" dirty="0" smtClean="0"/>
              <a:t>Pearl/Harts</a:t>
            </a:r>
            <a:endParaRPr lang="en-US" sz="2000" dirty="0"/>
          </a:p>
          <a:p>
            <a:r>
              <a:rPr lang="en-US" sz="2000" dirty="0"/>
              <a:t>0910 – 0940		Workshop Objectives/Introductions		</a:t>
            </a:r>
            <a:r>
              <a:rPr lang="en-US" sz="2000" dirty="0" smtClean="0"/>
              <a:t>Pearl/Stanley</a:t>
            </a:r>
            <a:endParaRPr lang="en-US" sz="2000" dirty="0"/>
          </a:p>
          <a:p>
            <a:r>
              <a:rPr lang="en-US" sz="2000" dirty="0"/>
              <a:t>0940 – 0950		MRL WG Activities				</a:t>
            </a:r>
            <a:r>
              <a:rPr lang="en-US" sz="2000" dirty="0" smtClean="0"/>
              <a:t>Pearl</a:t>
            </a:r>
            <a:endParaRPr lang="en-US" sz="2000" dirty="0"/>
          </a:p>
          <a:p>
            <a:r>
              <a:rPr lang="en-US" sz="2000" dirty="0"/>
              <a:t>0950 – 1030		Invited Leadership presentation 			</a:t>
            </a:r>
            <a:r>
              <a:rPr lang="en-US" sz="2000" dirty="0" smtClean="0"/>
              <a:t>Mr</a:t>
            </a:r>
            <a:r>
              <a:rPr lang="en-US" sz="2000" dirty="0"/>
              <a:t>. Gold, OSD</a:t>
            </a:r>
          </a:p>
          <a:p>
            <a:r>
              <a:rPr lang="en-US" sz="2000" dirty="0"/>
              <a:t>1030 – 1100		Cyber Security	  				</a:t>
            </a:r>
            <a:r>
              <a:rPr lang="en-US" sz="2000" dirty="0" smtClean="0"/>
              <a:t>Pearl</a:t>
            </a:r>
            <a:endParaRPr lang="en-US" sz="2000" dirty="0"/>
          </a:p>
          <a:p>
            <a:r>
              <a:rPr lang="en-US" sz="2000" dirty="0"/>
              <a:t>1100 – 1130	</a:t>
            </a:r>
            <a:r>
              <a:rPr lang="en-US" sz="2000"/>
              <a:t>	</a:t>
            </a:r>
            <a:r>
              <a:rPr lang="en-US" sz="2000"/>
              <a:t> MRL 1-3 (and 4) Activities </a:t>
            </a:r>
            <a:r>
              <a:rPr lang="en-US" sz="2000" dirty="0"/>
              <a:t>			</a:t>
            </a:r>
            <a:r>
              <a:rPr lang="en-US" sz="2000" dirty="0" smtClean="0"/>
              <a:t>Pearl</a:t>
            </a:r>
            <a:endParaRPr lang="en-US" sz="2000" dirty="0"/>
          </a:p>
          <a:p>
            <a:r>
              <a:rPr lang="en-US" sz="2000" dirty="0"/>
              <a:t>1130 – 1200		MRL Matrix/</a:t>
            </a:r>
            <a:r>
              <a:rPr lang="en-US" sz="2000" dirty="0" err="1"/>
              <a:t>Desbook</a:t>
            </a:r>
            <a:r>
              <a:rPr lang="en-US" sz="2000" dirty="0"/>
              <a:t>/User’s Guide Update		</a:t>
            </a:r>
            <a:r>
              <a:rPr lang="en-US" sz="2000" dirty="0" smtClean="0"/>
              <a:t>Lastoskie</a:t>
            </a:r>
            <a:endParaRPr lang="en-US" sz="2000" dirty="0"/>
          </a:p>
          <a:p>
            <a:r>
              <a:rPr lang="en-US" sz="2000" dirty="0"/>
              <a:t>1200 – 1300		Lunch</a:t>
            </a:r>
          </a:p>
          <a:p>
            <a:r>
              <a:rPr lang="en-US" sz="2000" dirty="0"/>
              <a:t>1300 – 1400		Standardized SOW				</a:t>
            </a:r>
            <a:r>
              <a:rPr lang="en-US" sz="2000" dirty="0" smtClean="0"/>
              <a:t>Stanley</a:t>
            </a:r>
            <a:r>
              <a:rPr lang="en-US" sz="2000" dirty="0"/>
              <a:t>	</a:t>
            </a:r>
          </a:p>
          <a:p>
            <a:r>
              <a:rPr lang="en-US" sz="2000" dirty="0"/>
              <a:t>1400 – 1430		DOCENT						</a:t>
            </a:r>
            <a:r>
              <a:rPr lang="en-US" sz="2000" dirty="0" err="1" smtClean="0"/>
              <a:t>Loiacono</a:t>
            </a:r>
            <a:endParaRPr lang="en-US" sz="2000" dirty="0"/>
          </a:p>
          <a:p>
            <a:r>
              <a:rPr lang="en-US" sz="2000" dirty="0"/>
              <a:t>1430 – 1445 		Breakout Session Objectives 			</a:t>
            </a:r>
            <a:r>
              <a:rPr lang="en-US" sz="2000" dirty="0" smtClean="0"/>
              <a:t>Pearl</a:t>
            </a:r>
            <a:endParaRPr lang="en-US" sz="2000" dirty="0"/>
          </a:p>
          <a:p>
            <a:r>
              <a:rPr lang="en-US" sz="2000" dirty="0"/>
              <a:t>1445 – 1700		First Breakout Session, MRL 1-4			</a:t>
            </a:r>
            <a:r>
              <a:rPr lang="en-US" sz="2000" dirty="0" smtClean="0"/>
              <a:t>All</a:t>
            </a:r>
            <a:endParaRPr lang="en-US" sz="2000" dirty="0"/>
          </a:p>
          <a:p>
            <a:pPr marL="0" indent="0">
              <a:buNone/>
            </a:pPr>
            <a:endParaRPr lang="en-US" sz="200" b="1" dirty="0"/>
          </a:p>
        </p:txBody>
      </p:sp>
    </p:spTree>
    <p:extLst>
      <p:ext uri="{BB962C8B-B14F-4D97-AF65-F5344CB8AC3E}">
        <p14:creationId xmlns:p14="http://schemas.microsoft.com/office/powerpoint/2010/main" val="3252870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6744"/>
            <a:ext cx="10515600" cy="793115"/>
          </a:xfrm>
        </p:spPr>
        <p:txBody>
          <a:bodyPr/>
          <a:lstStyle/>
          <a:p>
            <a:pPr algn="ctr"/>
            <a:r>
              <a:rPr lang="en-US" dirty="0" smtClean="0"/>
              <a:t>Agenda (day two)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1456" y="1409074"/>
            <a:ext cx="10970624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00" b="1" dirty="0"/>
          </a:p>
          <a:p>
            <a:r>
              <a:rPr lang="en-US" sz="2400" dirty="0"/>
              <a:t>0800 – 1100		Second Breakout Session, SOW/RFP Guide		All</a:t>
            </a:r>
          </a:p>
          <a:p>
            <a:r>
              <a:rPr lang="en-US" sz="2400" dirty="0"/>
              <a:t>1100 – 1200		Breakout Summary					</a:t>
            </a:r>
            <a:r>
              <a:rPr lang="en-US" sz="2400" dirty="0" smtClean="0"/>
              <a:t>All</a:t>
            </a:r>
            <a:endParaRPr lang="en-US" sz="2400" dirty="0"/>
          </a:p>
          <a:p>
            <a:r>
              <a:rPr lang="en-US" sz="2400" dirty="0"/>
              <a:t>1300 – 1500		G-23 Committee Meeting			</a:t>
            </a:r>
            <a:r>
              <a:rPr lang="en-US" sz="2400"/>
              <a:t>	</a:t>
            </a:r>
            <a:r>
              <a:rPr lang="en-US" sz="2400" smtClean="0"/>
              <a:t>Karr</a:t>
            </a:r>
            <a:r>
              <a:rPr lang="en-US" sz="2400" dirty="0"/>
              <a:t>	</a:t>
            </a:r>
          </a:p>
          <a:p>
            <a:pPr marL="0" indent="0">
              <a:buNone/>
            </a:pPr>
            <a:endParaRPr lang="en-US" sz="100" b="1" dirty="0"/>
          </a:p>
        </p:txBody>
      </p:sp>
    </p:spTree>
    <p:extLst>
      <p:ext uri="{BB962C8B-B14F-4D97-AF65-F5344CB8AC3E}">
        <p14:creationId xmlns:p14="http://schemas.microsoft.com/office/powerpoint/2010/main" val="2237775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6744"/>
            <a:ext cx="10515600" cy="793115"/>
          </a:xfrm>
        </p:spPr>
        <p:txBody>
          <a:bodyPr/>
          <a:lstStyle/>
          <a:p>
            <a:pPr algn="ctr"/>
            <a:r>
              <a:rPr lang="en-US" dirty="0" smtClean="0"/>
              <a:t>Agenda (day one)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9376" y="1439554"/>
            <a:ext cx="11448144" cy="51847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0900 </a:t>
            </a:r>
            <a:r>
              <a:rPr lang="en-US" sz="2000" dirty="0"/>
              <a:t>– 0910		Welcome/Administration				</a:t>
            </a:r>
            <a:r>
              <a:rPr lang="en-US" sz="2000" dirty="0" smtClean="0"/>
              <a:t>Pearl/Harts</a:t>
            </a:r>
            <a:endParaRPr lang="en-US" sz="2000" dirty="0"/>
          </a:p>
          <a:p>
            <a:r>
              <a:rPr lang="en-US" sz="2000" dirty="0"/>
              <a:t>0910 – 0940		Workshop Objectives/Introductions		</a:t>
            </a:r>
            <a:r>
              <a:rPr lang="en-US" sz="2000" dirty="0" smtClean="0"/>
              <a:t>Pearl/Stanley</a:t>
            </a:r>
            <a:endParaRPr lang="en-US" sz="2000" dirty="0"/>
          </a:p>
          <a:p>
            <a:r>
              <a:rPr lang="en-US" sz="2000" dirty="0"/>
              <a:t>0940 – 0950		MRL WG Activities				</a:t>
            </a:r>
            <a:r>
              <a:rPr lang="en-US" sz="2000" dirty="0" smtClean="0"/>
              <a:t>Pearl</a:t>
            </a:r>
            <a:endParaRPr lang="en-US" sz="2000" dirty="0"/>
          </a:p>
          <a:p>
            <a:r>
              <a:rPr lang="en-US" sz="2000" dirty="0"/>
              <a:t>0950 – 1030		Invited Leadership presentation 			</a:t>
            </a:r>
            <a:r>
              <a:rPr lang="en-US" sz="2000" dirty="0" smtClean="0"/>
              <a:t>Mr</a:t>
            </a:r>
            <a:r>
              <a:rPr lang="en-US" sz="2000" dirty="0"/>
              <a:t>. Gold, OSD</a:t>
            </a:r>
          </a:p>
          <a:p>
            <a:r>
              <a:rPr lang="en-US" sz="2000" dirty="0"/>
              <a:t>1030 – 1100		Cyber Security	  				</a:t>
            </a:r>
            <a:r>
              <a:rPr lang="en-US" sz="2000" dirty="0" smtClean="0"/>
              <a:t>Pearl</a:t>
            </a:r>
            <a:endParaRPr lang="en-US" sz="2000" dirty="0"/>
          </a:p>
          <a:p>
            <a:r>
              <a:rPr lang="en-US" sz="2000" dirty="0"/>
              <a:t>1100 – 1130		</a:t>
            </a:r>
            <a:r>
              <a:rPr lang="en-US" sz="2000" dirty="0"/>
              <a:t>MRL 1-3 (and 4) Activities</a:t>
            </a:r>
            <a:r>
              <a:rPr lang="en-US" sz="2000" dirty="0"/>
              <a:t>			</a:t>
            </a:r>
            <a:r>
              <a:rPr lang="en-US" sz="2000" dirty="0" smtClean="0"/>
              <a:t>Pearl</a:t>
            </a:r>
            <a:endParaRPr lang="en-US" sz="2000" dirty="0"/>
          </a:p>
          <a:p>
            <a:r>
              <a:rPr lang="en-US" sz="2000" dirty="0"/>
              <a:t>1130 – 1200		MRL Matrix/</a:t>
            </a:r>
            <a:r>
              <a:rPr lang="en-US" sz="2000" dirty="0" err="1"/>
              <a:t>Desbook</a:t>
            </a:r>
            <a:r>
              <a:rPr lang="en-US" sz="2000" dirty="0"/>
              <a:t>/User’s Guide Update		</a:t>
            </a:r>
            <a:r>
              <a:rPr lang="en-US" sz="2000" dirty="0" smtClean="0"/>
              <a:t>Lastoskie</a:t>
            </a:r>
            <a:endParaRPr lang="en-US" sz="2000" dirty="0"/>
          </a:p>
          <a:p>
            <a:r>
              <a:rPr lang="en-US" sz="2000" dirty="0"/>
              <a:t>1200 – 1300		Lunch</a:t>
            </a:r>
          </a:p>
          <a:p>
            <a:r>
              <a:rPr lang="en-US" sz="2000" dirty="0"/>
              <a:t>1300 – 1400		Standardized SOW				</a:t>
            </a:r>
            <a:r>
              <a:rPr lang="en-US" sz="2000" dirty="0" smtClean="0"/>
              <a:t>Stanley</a:t>
            </a:r>
            <a:r>
              <a:rPr lang="en-US" sz="2000" dirty="0"/>
              <a:t>	</a:t>
            </a:r>
          </a:p>
          <a:p>
            <a:r>
              <a:rPr lang="en-US" sz="2000" dirty="0"/>
              <a:t>1400 – 1430		DOCENT						</a:t>
            </a:r>
            <a:r>
              <a:rPr lang="en-US" sz="2000" dirty="0" err="1" smtClean="0"/>
              <a:t>Loiacono</a:t>
            </a:r>
            <a:endParaRPr lang="en-US" sz="2000" dirty="0"/>
          </a:p>
          <a:p>
            <a:r>
              <a:rPr lang="en-US" sz="2000" dirty="0"/>
              <a:t>1430 – 1445 		Breakout Session Objectives 			</a:t>
            </a:r>
            <a:r>
              <a:rPr lang="en-US" sz="2000" dirty="0" smtClean="0"/>
              <a:t>Pearl</a:t>
            </a:r>
            <a:endParaRPr lang="en-US" sz="2000" dirty="0"/>
          </a:p>
          <a:p>
            <a:r>
              <a:rPr lang="en-US" sz="2000" dirty="0"/>
              <a:t>1445 – 1700		First Breakout Session, MRL 1-4			</a:t>
            </a:r>
            <a:r>
              <a:rPr lang="en-US" sz="2000" dirty="0" smtClean="0"/>
              <a:t>All</a:t>
            </a:r>
            <a:endParaRPr lang="en-US" sz="2000" dirty="0"/>
          </a:p>
          <a:p>
            <a:pPr marL="0" indent="0">
              <a:buNone/>
            </a:pPr>
            <a:endParaRPr lang="en-US" sz="200" b="1" dirty="0"/>
          </a:p>
        </p:txBody>
      </p:sp>
    </p:spTree>
    <p:extLst>
      <p:ext uri="{BB962C8B-B14F-4D97-AF65-F5344CB8AC3E}">
        <p14:creationId xmlns:p14="http://schemas.microsoft.com/office/powerpoint/2010/main" val="3833333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174</Words>
  <Application>Microsoft Office PowerPoint</Application>
  <PresentationFormat>Widescreen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Agenda (day one)</vt:lpstr>
      <vt:lpstr>Agenda (day two)</vt:lpstr>
      <vt:lpstr>Agenda (day one)</vt:lpstr>
    </vt:vector>
  </TitlesOfParts>
  <Company>Universal Technology Corp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Morgan</dc:creator>
  <cp:lastModifiedBy>Jim Morgan</cp:lastModifiedBy>
  <cp:revision>41</cp:revision>
  <dcterms:created xsi:type="dcterms:W3CDTF">2016-08-03T18:35:14Z</dcterms:created>
  <dcterms:modified xsi:type="dcterms:W3CDTF">2018-09-18T15:11:34Z</dcterms:modified>
</cp:coreProperties>
</file>